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T Sans Narrow"/>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TSansNarrow-bold.fntdata"/><Relationship Id="rId30" Type="http://schemas.openxmlformats.org/officeDocument/2006/relationships/font" Target="fonts/PTSansNarrow-regular.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ef84af216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ef84af21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esta unidad vamos a estudiar temas </a:t>
            </a:r>
            <a:r>
              <a:rPr lang="es-419"/>
              <a:t>relacionados al procesamiento de imágenes, como ser los</a:t>
            </a:r>
            <a:r>
              <a:rPr lang="es-419"/>
              <a:t> espacios de color y los filtros lineales.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cd2c1a51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cd2c1a51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419"/>
              <a:t>S</a:t>
            </a:r>
            <a:r>
              <a:rPr b="1" lang="es-419"/>
              <a:t>tride</a:t>
            </a:r>
            <a:r>
              <a:rPr lang="es-419"/>
              <a:t>: (o paso) es el número de píxeles en el que deslizamos el filtro sobre la imagen de entrada. Tener un </a:t>
            </a:r>
            <a:r>
              <a:rPr b="1" lang="es-419"/>
              <a:t>paso más grande producirá feature maps más pequeños</a:t>
            </a:r>
            <a:r>
              <a:rPr lang="es-419"/>
              <a:t>.</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cd2c1a51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cd2c1a51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419"/>
              <a:t>Padding</a:t>
            </a:r>
            <a:r>
              <a:rPr lang="es-419"/>
              <a:t>: (como ya vimos) a veces es conveniente rellenar la imagen de entrada con pixeles auxiliares alrededor del borde, para aplicar el filtro a los elementos en los bordes de la imagen. Agregar relleno se conoce como </a:t>
            </a:r>
            <a:r>
              <a:rPr b="1" lang="es-419"/>
              <a:t>convolución amplia (wide convolution)</a:t>
            </a:r>
            <a:r>
              <a:rPr lang="es-419"/>
              <a:t>, y no usar relleno como </a:t>
            </a:r>
            <a:r>
              <a:rPr b="1" lang="es-419"/>
              <a:t>convolución estrecha (narrow convolution).</a:t>
            </a:r>
            <a:endParaRPr b="1"/>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cd2c1a51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cd2c1a5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Después de cada operación de convolución, se suele utilizar una </a:t>
            </a:r>
            <a:r>
              <a:rPr b="1" lang="es-419"/>
              <a:t>operación adicional llamada ReLU</a:t>
            </a:r>
            <a:r>
              <a:rPr lang="es-419"/>
              <a:t>. Como vimos en la revisión de los conceptos de ANN, ReLU significa unidad lineal rectificada y es una</a:t>
            </a:r>
            <a:r>
              <a:rPr b="1" lang="es-419"/>
              <a:t> función de activación </a:t>
            </a:r>
            <a:r>
              <a:rPr lang="es-419"/>
              <a:t>que realiza una operación no lineal, lo cual es una característica deseable en las ConvNets (aunque vamos a omitir los detalles).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cd2c1a51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cd2c1a51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La operación ReLU se puede entender claramente a partir de la siguiente imagen, donde la imagen de la izquierda ha sido </a:t>
            </a:r>
            <a:r>
              <a:rPr b="1" lang="es-419">
                <a:solidFill>
                  <a:schemeClr val="dk1"/>
                </a:solidFill>
              </a:rPr>
              <a:t>umbralizada a cero</a:t>
            </a:r>
            <a:r>
              <a:rPr lang="es-419">
                <a:solidFill>
                  <a:schemeClr val="dk1"/>
                </a:solidFill>
              </a:rPr>
              <a:t>, es decir, reemplaza los valores negativos (píxeles oscuros) del feature map de entrada con cero.</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Un feature map de salida como éste se denomina </a:t>
            </a:r>
            <a:r>
              <a:rPr b="1" lang="es-419">
                <a:solidFill>
                  <a:schemeClr val="dk1"/>
                </a:solidFill>
              </a:rPr>
              <a:t>feature map rectificado</a:t>
            </a:r>
            <a:r>
              <a:rPr lang="es-419">
                <a:solidFill>
                  <a:schemeClr val="dk1"/>
                </a:solidFill>
              </a:rPr>
              <a:t>. Como ya sabemos, también se pueden usar otras funciones no lineales, como </a:t>
            </a:r>
            <a:r>
              <a:rPr b="1" lang="es-419">
                <a:solidFill>
                  <a:schemeClr val="dk1"/>
                </a:solidFill>
              </a:rPr>
              <a:t>softmax</a:t>
            </a:r>
            <a:r>
              <a:rPr lang="es-419">
                <a:solidFill>
                  <a:schemeClr val="dk1"/>
                </a:solidFill>
              </a:rPr>
              <a:t> o </a:t>
            </a:r>
            <a:r>
              <a:rPr b="1" lang="es-419">
                <a:solidFill>
                  <a:schemeClr val="dk1"/>
                </a:solidFill>
              </a:rPr>
              <a:t>sigmoide</a:t>
            </a:r>
            <a:r>
              <a:rPr lang="es-419">
                <a:solidFill>
                  <a:schemeClr val="dk1"/>
                </a:solidFill>
              </a:rPr>
              <a:t> en lugar de ReLU, pero se ha encontrado que ReLU funciona mejor en la mayoría de las situaciones. Esta operación no modifica las dimensiones de los features maps.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cd2c1a51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cd2c1a51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La idea del pooling espacial (también llamado submuestreo) es </a:t>
            </a:r>
            <a:r>
              <a:rPr b="1" lang="es-419">
                <a:solidFill>
                  <a:schemeClr val="dk1"/>
                </a:solidFill>
              </a:rPr>
              <a:t>reducir la dimensionalidad</a:t>
            </a:r>
            <a:r>
              <a:rPr lang="es-419">
                <a:solidFill>
                  <a:schemeClr val="dk1"/>
                </a:solidFill>
              </a:rPr>
              <a:t> de cada feature map,</a:t>
            </a:r>
            <a:r>
              <a:rPr b="1" lang="es-419">
                <a:solidFill>
                  <a:schemeClr val="dk1"/>
                </a:solidFill>
              </a:rPr>
              <a:t> reteniendo la información más importante</a:t>
            </a:r>
            <a:r>
              <a:rPr lang="es-419">
                <a:solidFill>
                  <a:schemeClr val="dk1"/>
                </a:solidFill>
              </a:rPr>
              <a:t>.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cd2c1a51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cd2c1a51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El pooling espacial se puede realizar con diferentes operaciones (Max, Average, Sum, etc.) sobre un vecindario dado. Un pooling típico consiste en definir un vecindario tomando una ventana de 2×2 con desplazamiento de 2 píxeles.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cd2c1a51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cd2c1a5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Para el caso de </a:t>
            </a:r>
            <a:r>
              <a:rPr b="1" lang="es-419">
                <a:solidFill>
                  <a:schemeClr val="dk1"/>
                </a:solidFill>
              </a:rPr>
              <a:t>Max pooling</a:t>
            </a:r>
            <a:r>
              <a:rPr lang="es-419">
                <a:solidFill>
                  <a:schemeClr val="dk1"/>
                </a:solidFill>
              </a:rPr>
              <a:t> se toma el valor máximo dentro de esa ventana como valor del nuevo</a:t>
            </a:r>
            <a:r>
              <a:rPr b="1" lang="es-419">
                <a:solidFill>
                  <a:schemeClr val="dk1"/>
                </a:solidFill>
              </a:rPr>
              <a:t> pooled featured map</a:t>
            </a:r>
            <a:r>
              <a:rPr lang="es-419">
                <a:solidFill>
                  <a:schemeClr val="dk1"/>
                </a:solidFill>
              </a:rPr>
              <a:t>.</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cd2c1a51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cd2c1a51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Para el caso de </a:t>
            </a:r>
            <a:r>
              <a:rPr b="1" lang="es-419">
                <a:solidFill>
                  <a:schemeClr val="dk1"/>
                </a:solidFill>
              </a:rPr>
              <a:t>Average pooling</a:t>
            </a:r>
            <a:r>
              <a:rPr lang="es-419">
                <a:solidFill>
                  <a:schemeClr val="dk1"/>
                </a:solidFill>
              </a:rPr>
              <a:t> se toma el promedio de los valores de la ventana como valor de un píxel en el nuevo </a:t>
            </a:r>
            <a:r>
              <a:rPr b="1" lang="es-419">
                <a:solidFill>
                  <a:schemeClr val="dk1"/>
                </a:solidFill>
              </a:rPr>
              <a:t>pooled featured map</a:t>
            </a:r>
            <a:r>
              <a:rPr lang="es-419">
                <a:solidFill>
                  <a:schemeClr val="dk1"/>
                </a:solidFill>
              </a:rPr>
              <a:t>.</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Como se muestra en ambas figuras, esta operación</a:t>
            </a:r>
            <a:r>
              <a:rPr b="1" lang="es-419">
                <a:solidFill>
                  <a:schemeClr val="dk1"/>
                </a:solidFill>
              </a:rPr>
              <a:t> reduce la dimensionalidad del feature map de entrada</a:t>
            </a:r>
            <a:r>
              <a:rPr lang="es-419">
                <a:solidFill>
                  <a:schemeClr val="dk1"/>
                </a:solidFill>
              </a:rPr>
              <a:t>. Esta reducción depende tanto del tamaño de la ventana como del desplazamiento establecido.</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d2c1a51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d2c1a51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Esta figura muestra el efecto de dos tipos de pooling (Max y Sum) sobre una feature map rectificado</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cd2c1a51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cd2c1a51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En particular, la operación de pooling tiene las </a:t>
            </a:r>
            <a:r>
              <a:rPr lang="es-419">
                <a:solidFill>
                  <a:schemeClr val="dk1"/>
                </a:solidFill>
              </a:rPr>
              <a:t>siguientes</a:t>
            </a:r>
            <a:r>
              <a:rPr lang="es-419">
                <a:solidFill>
                  <a:schemeClr val="dk1"/>
                </a:solidFill>
              </a:rPr>
              <a:t> ventajas:</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reduce sistemáticamente las dimensiones del feature map de entrada, produciendo una salida más pequeñas y manejable;</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reduce el número de parámetros y cálculos en la red(controlando el overfitting);</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s-419">
                <a:solidFill>
                  <a:schemeClr val="dk1"/>
                </a:solidFill>
              </a:rPr>
              <a:t>hace que la red sea invariable a pequeñas transformaciones, distorsiones y traslaciones en la imagen de entrada.</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En la red que se muestra a continuación, la operación de pooling se aplica por separado a cada feature map (tener en cuenta que obtenemos 3 features maps de salida a partir de los tres feature maps de entrada).</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cc24928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cc24928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d2c1a51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d2c1a51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En la red que se muestra a continuación, la operación de pooling se aplica por separado a cada feature map (tener en cuenta que obtenemos 3 features maps de salida a partir de los tres feature maps de entrada).</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Bien, ya vimos cómo funcionan las operaciones de</a:t>
            </a:r>
            <a:r>
              <a:rPr b="1" lang="es-419">
                <a:solidFill>
                  <a:schemeClr val="dk1"/>
                </a:solidFill>
              </a:rPr>
              <a:t> convolución, activación y pooling</a:t>
            </a:r>
            <a:r>
              <a:rPr lang="es-419">
                <a:solidFill>
                  <a:schemeClr val="dk1"/>
                </a:solidFill>
              </a:rPr>
              <a:t>. Es importante comprender que </a:t>
            </a:r>
            <a:r>
              <a:rPr b="1" lang="es-419">
                <a:solidFill>
                  <a:schemeClr val="dk1"/>
                </a:solidFill>
              </a:rPr>
              <a:t>estas capas son los componentes básicos</a:t>
            </a:r>
            <a:r>
              <a:rPr lang="es-419">
                <a:solidFill>
                  <a:schemeClr val="dk1"/>
                </a:solidFill>
              </a:rPr>
              <a:t> de cualquier CNN, ya que </a:t>
            </a:r>
            <a:r>
              <a:rPr b="1" lang="es-419">
                <a:solidFill>
                  <a:schemeClr val="dk1"/>
                </a:solidFill>
              </a:rPr>
              <a:t>se encargan de extraer las features de las imágenes de entrada.</a:t>
            </a:r>
            <a:endParaRPr b="1">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Ahora volvamos a mirar la arquitectura original presentada al inicio.</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cd2c1a51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cd2c1a51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Como se muestra en la figura, tenemos un conjunto de capas (</a:t>
            </a:r>
            <a:r>
              <a:rPr b="1" lang="es-419"/>
              <a:t>1st convolución+ReLU, 1st Pooling, 2nd convolución+ReLU y 2nd Pooling</a:t>
            </a:r>
            <a:r>
              <a:rPr lang="es-419"/>
              <a:t>) que en conjunto </a:t>
            </a:r>
            <a:r>
              <a:rPr b="1" lang="es-419"/>
              <a:t>extraen las features representativas</a:t>
            </a:r>
            <a:r>
              <a:rPr lang="es-419"/>
              <a:t> de las imágenes, </a:t>
            </a:r>
            <a:r>
              <a:rPr b="1" lang="es-419"/>
              <a:t>introducen la no linealidad en la red</a:t>
            </a:r>
            <a:r>
              <a:rPr lang="es-419"/>
              <a:t> y </a:t>
            </a:r>
            <a:r>
              <a:rPr b="1" lang="es-419"/>
              <a:t>reducen la dimensión de las features</a:t>
            </a:r>
            <a:r>
              <a:rPr lang="es-419"/>
              <a:t>, mientras intentan que las features sean invariantes en la escala y traslación.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s-419"/>
              <a:t>La salida de la segunda capa de pooling (</a:t>
            </a:r>
            <a:r>
              <a:rPr b="1" lang="es-419"/>
              <a:t>2nd Pooling en la figura</a:t>
            </a:r>
            <a:r>
              <a:rPr lang="es-419"/>
              <a:t>) actúa como </a:t>
            </a:r>
            <a:r>
              <a:rPr b="1" lang="es-419"/>
              <a:t>entrada a la capa totalmente conectada (Fully Connected en la figura)</a:t>
            </a:r>
            <a:r>
              <a:rPr lang="es-419"/>
              <a:t>, que se encarga </a:t>
            </a:r>
            <a:r>
              <a:rPr lang="es-419"/>
              <a:t>específicamente</a:t>
            </a:r>
            <a:r>
              <a:rPr lang="es-419"/>
              <a:t> de realizar la</a:t>
            </a:r>
            <a:r>
              <a:rPr b="1" lang="es-419"/>
              <a:t> clasificación de las imágenes.</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d2c1a51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d2c1a51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La capa totalmente conectada es un</a:t>
            </a:r>
            <a:r>
              <a:rPr b="1" lang="es-419"/>
              <a:t> MLP tradicional</a:t>
            </a:r>
            <a:r>
              <a:rPr lang="es-419"/>
              <a:t>, similar a la que discutimos en el notebook anterior, aunque también se podría usar otros clasificadores como ser SVM, Random Forest, Desicion Tree,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419"/>
              <a:t>En este punto es importante remarcar que la </a:t>
            </a:r>
            <a:r>
              <a:rPr b="1" lang="es-419"/>
              <a:t>salida de las capas convolucionales y pooling representan features visuales de alto nivel de la imagen de entrada</a:t>
            </a:r>
            <a:r>
              <a:rPr lang="es-419"/>
              <a:t>. El propósito de la capa totalmente conectada es usar estas features para clasificar una nueva imagen de entrada en una de varias clases.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cd2c1a51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cd2c1a51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Finalmente, el</a:t>
            </a:r>
            <a:r>
              <a:rPr lang="es-419"/>
              <a:t>l entrenamiento de esta red se realiza mediante el algoritmo BackProp que vimos en el notebook anterior. Entrenar una ConvNet significa esencialmente que todos los pesos y parámetros de la red se han optimizado para clasificar correctamente las imágenes del conjunto de entrenamiento.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419"/>
              <a:t>Una vez entrenado el modelo, cuando se ingresa una nueva imagen en ConvNet la red propaga hacia adelante la información hasta la capa de salida, entregando una probabilidad para cada clase. Si nuestro conjunto de entrenamiento es lo suficientemente grande, la red (con suerte) generalizará bien a nuevas imágenes no observadas, y en su mayoría las clasificará en las categorías correctas.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cd2c1a5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cd2c1a5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cd2c1a5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cd2c1a5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solidFill>
                  <a:schemeClr val="dk1"/>
                </a:solidFill>
              </a:rPr>
              <a:t>Utilizamos tres </a:t>
            </a:r>
            <a:r>
              <a:rPr b="1" lang="es-419">
                <a:solidFill>
                  <a:schemeClr val="dk1"/>
                </a:solidFill>
              </a:rPr>
              <a:t>tipos principales de capas</a:t>
            </a:r>
            <a:r>
              <a:rPr lang="es-419">
                <a:solidFill>
                  <a:schemeClr val="dk1"/>
                </a:solidFill>
              </a:rPr>
              <a:t> para crear arquitecturas CNNs: capa convolucional, capa de pooling y capa totalmente conectada.</a:t>
            </a:r>
            <a:endParaRPr>
              <a:solidFill>
                <a:schemeClr val="dk1"/>
              </a:solidFill>
            </a:endParaRPr>
          </a:p>
          <a:p>
            <a:pPr indent="0" lvl="0" marL="0" rtl="0" algn="l">
              <a:lnSpc>
                <a:spcPct val="115000"/>
              </a:lnSpc>
              <a:spcBef>
                <a:spcPts val="0"/>
              </a:spcBef>
              <a:spcAft>
                <a:spcPts val="0"/>
              </a:spcAft>
              <a:buNone/>
            </a:pPr>
            <a:r>
              <a:rPr lang="es-419">
                <a:solidFill>
                  <a:schemeClr val="dk1"/>
                </a:solidFill>
              </a:rPr>
              <a:t>Por lo tant</a:t>
            </a:r>
            <a:r>
              <a:rPr lang="es-419"/>
              <a:t>o, una CNN es una secuencia de capas, donde cada capa transforma la entrada que recibe en un </a:t>
            </a:r>
            <a:r>
              <a:rPr b="1" lang="es-419"/>
              <a:t>mapa de activación</a:t>
            </a:r>
            <a:r>
              <a:rPr lang="es-419"/>
              <a:t>. Según en el lugar de la arquitectura que miremos, el mapa de activación puede ser un </a:t>
            </a:r>
            <a:r>
              <a:rPr b="1" lang="es-419"/>
              <a:t>feature map</a:t>
            </a:r>
            <a:r>
              <a:rPr lang="es-419"/>
              <a:t> o </a:t>
            </a:r>
            <a:r>
              <a:rPr b="1" lang="es-419"/>
              <a:t>una capa con neuronas de activación.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d2c1a5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cd2c1a5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La ConvNet de la figura es similar en arquitectura a la LeNet original (1988), y clasifica una imagen de entrada en cuatro categorías: </a:t>
            </a:r>
            <a:r>
              <a:rPr b="1" lang="es-419"/>
              <a:t>perro, gato, bote o pájaro</a:t>
            </a:r>
            <a:r>
              <a:rPr lang="es-419"/>
              <a:t>. Como muestra la figura, al recibir una imagen de barco como entrada, la red asigna correctamente la mayor probabilidad de barco (0.94) entre las cuatro categorías. Notar que la suma de todas las probabilidades en la capa de salida es 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s-419"/>
              <a:t>En la figura se pueden observar las cuatro operaciones principales en la ConvNet: Convolución, Función de activación / No linealidad (ReLU), Pooling o Submuestreo, Clasificador (capas completamente conectada)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s-419"/>
              <a:t>Estas operaciones son los </a:t>
            </a:r>
            <a:r>
              <a:rPr b="1" lang="es-419"/>
              <a:t>componentes básicos</a:t>
            </a:r>
            <a:r>
              <a:rPr lang="es-419"/>
              <a:t> de cada ConvNet, por lo que necesitamos entender cómo funcionan para desarrollar una comprensión sólida de esta tecnología. Intentaremos comprender la intuición detrás de cada una de estas operaciones a continuación.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cd2c1a51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cd2c1a5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solidFill>
                  <a:schemeClr val="dk1"/>
                </a:solidFill>
              </a:rPr>
              <a:t>Ya hablamos de convolución anteriormente, por lo que ahora solo vamos revisar lo esencial. Ya vimos que el propósito principal de una convolución es extraer </a:t>
            </a:r>
            <a:r>
              <a:rPr b="1" lang="es-419">
                <a:solidFill>
                  <a:schemeClr val="dk1"/>
                </a:solidFill>
              </a:rPr>
              <a:t>características o features </a:t>
            </a:r>
            <a:r>
              <a:rPr lang="es-419">
                <a:solidFill>
                  <a:schemeClr val="dk1"/>
                </a:solidFill>
              </a:rPr>
              <a:t>de la imagen de entrada.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En el contexto de CNN el resultado de aplicar un filtro de convolución sobre toda la imagen se conoce como </a:t>
            </a:r>
            <a:r>
              <a:rPr b="1" lang="es-419">
                <a:solidFill>
                  <a:schemeClr val="dk1"/>
                </a:solidFill>
              </a:rPr>
              <a:t>mapa de activación</a:t>
            </a:r>
            <a:r>
              <a:rPr lang="es-419">
                <a:solidFill>
                  <a:schemeClr val="dk1"/>
                </a:solidFill>
              </a:rPr>
              <a:t> o </a:t>
            </a:r>
            <a:r>
              <a:rPr b="1" lang="es-419">
                <a:solidFill>
                  <a:schemeClr val="dk1"/>
                </a:solidFill>
              </a:rPr>
              <a:t>feature map</a:t>
            </a:r>
            <a:r>
              <a:rPr lang="es-419">
                <a:solidFill>
                  <a:schemeClr val="dk1"/>
                </a:solidFill>
              </a:rPr>
              <a:t>.</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s-419">
                <a:solidFill>
                  <a:schemeClr val="dk1"/>
                </a:solidFill>
              </a:rPr>
              <a:t>Como ya sabemos, diferentes filtros producirán diferentes feature maps para la misma imagen de entrada. En la siguiente imagen se puede observar este comportamiento.</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cd2c1a51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cd2c1a51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En la práctica, una </a:t>
            </a:r>
            <a:r>
              <a:rPr b="1" lang="es-419"/>
              <a:t>CNN aprende los valores de estos filtros por sí sola</a:t>
            </a:r>
            <a:r>
              <a:rPr lang="es-419"/>
              <a:t> durante el proceso de entrenamiento (aunque aún necesitamos especificar parámetros como el número de filtros, el tamaño del filtro, y otros hiperparámetros de la arquitectura de la red). Cuantos más filtros tengamos, más características visuales se extraerán, pero más lento será el entrenamiento de la misma.</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cd2c1a51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cd2c1a51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El</a:t>
            </a:r>
            <a:r>
              <a:rPr b="1" lang="es-419"/>
              <a:t> tamaño del feature map (salida) </a:t>
            </a:r>
            <a:r>
              <a:rPr lang="es-419"/>
              <a:t>queda determinado tres parámetros que debemos decidir antes de realizar la convolución</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cd2c1a5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cd2c1a51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419"/>
              <a:t>P</a:t>
            </a:r>
            <a:r>
              <a:rPr b="1" lang="es-419"/>
              <a:t>rofundidad</a:t>
            </a:r>
            <a:r>
              <a:rPr lang="es-419"/>
              <a:t>: corresponde al número de filtros que usamos para la operación de convolución. Por ejemplo, en la figura realizamos una convolución usando 3 filtros distintos, produciendo así 3 feature maps diferentes. Se puede pensar en estos 3 feature maps como 3 matrices 2D apiladas.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cxnSp>
        <p:nvCxnSpPr>
          <p:cNvPr id="67" name="Google Shape;67;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68" name="Google Shape;68;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69" name="Google Shape;69;p14"/>
          <p:cNvGrpSpPr/>
          <p:nvPr/>
        </p:nvGrpSpPr>
        <p:grpSpPr>
          <a:xfrm>
            <a:off x="1004144" y="1022025"/>
            <a:ext cx="7136668" cy="152400"/>
            <a:chOff x="1346429" y="1011300"/>
            <a:chExt cx="6452100" cy="152400"/>
          </a:xfrm>
        </p:grpSpPr>
        <p:cxnSp>
          <p:nvCxnSpPr>
            <p:cNvPr id="70" name="Google Shape;70;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1" name="Google Shape;71;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72" name="Google Shape;72;p14"/>
          <p:cNvGrpSpPr/>
          <p:nvPr/>
        </p:nvGrpSpPr>
        <p:grpSpPr>
          <a:xfrm>
            <a:off x="1004151" y="3969100"/>
            <a:ext cx="7136668" cy="152400"/>
            <a:chOff x="1346435" y="3969088"/>
            <a:chExt cx="6452100" cy="152400"/>
          </a:xfrm>
        </p:grpSpPr>
        <p:cxnSp>
          <p:nvCxnSpPr>
            <p:cNvPr id="73" name="Google Shape;73;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4" name="Google Shape;74;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75" name="Google Shape;75;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76" name="Google Shape;76;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 name="Google Shape;89;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101" name="Google Shape;10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5" name="Google Shape;105;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15" name="Google Shape;115;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64" name="Google Shape;64;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gi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idx="1" type="subTitle"/>
          </p:nvPr>
        </p:nvSpPr>
        <p:spPr>
          <a:xfrm>
            <a:off x="2137225" y="2360975"/>
            <a:ext cx="4870500" cy="14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3600"/>
              <a:t>Introducción a CNN</a:t>
            </a:r>
            <a:endParaRPr b="1" sz="3600"/>
          </a:p>
        </p:txBody>
      </p:sp>
      <p:sp>
        <p:nvSpPr>
          <p:cNvPr id="124" name="Google Shape;124;p25"/>
          <p:cNvSpPr txBox="1"/>
          <p:nvPr>
            <p:ph type="ctrTitle"/>
          </p:nvPr>
        </p:nvSpPr>
        <p:spPr>
          <a:xfrm>
            <a:off x="1004150" y="1184400"/>
            <a:ext cx="7136700" cy="14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6000"/>
              <a:t>Visión por Computadora</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000"/>
              <a:t>Tamaño del feature map</a:t>
            </a:r>
            <a:endParaRPr b="1" sz="2000"/>
          </a:p>
          <a:p>
            <a:pPr indent="-355600" lvl="0" marL="457200" rtl="0" algn="l">
              <a:spcBef>
                <a:spcPts val="0"/>
              </a:spcBef>
              <a:spcAft>
                <a:spcPts val="0"/>
              </a:spcAft>
              <a:buSzPts val="2000"/>
              <a:buChar char="●"/>
            </a:pPr>
            <a:r>
              <a:rPr lang="es-419" sz="2000"/>
              <a:t>Profundidad: cantidad de filtros</a:t>
            </a:r>
            <a:endParaRPr sz="2000"/>
          </a:p>
          <a:p>
            <a:pPr indent="-355600" lvl="0" marL="457200" rtl="0" algn="l">
              <a:spcBef>
                <a:spcPts val="0"/>
              </a:spcBef>
              <a:spcAft>
                <a:spcPts val="0"/>
              </a:spcAft>
              <a:buSzPts val="2000"/>
              <a:buChar char="●"/>
            </a:pPr>
            <a:r>
              <a:rPr lang="es-419" sz="2000"/>
              <a:t>Stride: número de píxeles que desplazamos el filtro</a:t>
            </a:r>
            <a:endParaRPr sz="2000"/>
          </a:p>
        </p:txBody>
      </p:sp>
      <p:sp>
        <p:nvSpPr>
          <p:cNvPr id="182" name="Google Shape;18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pic>
        <p:nvPicPr>
          <p:cNvPr id="183" name="Google Shape;183;p34"/>
          <p:cNvPicPr preferRelativeResize="0"/>
          <p:nvPr/>
        </p:nvPicPr>
        <p:blipFill>
          <a:blip r:embed="rId3">
            <a:alphaModFix/>
          </a:blip>
          <a:stretch>
            <a:fillRect/>
          </a:stretch>
        </p:blipFill>
        <p:spPr>
          <a:xfrm>
            <a:off x="159300" y="2518525"/>
            <a:ext cx="4156650" cy="2430850"/>
          </a:xfrm>
          <a:prstGeom prst="rect">
            <a:avLst/>
          </a:prstGeom>
          <a:noFill/>
          <a:ln>
            <a:noFill/>
          </a:ln>
        </p:spPr>
      </p:pic>
      <p:pic>
        <p:nvPicPr>
          <p:cNvPr id="184" name="Google Shape;184;p34"/>
          <p:cNvPicPr preferRelativeResize="0"/>
          <p:nvPr/>
        </p:nvPicPr>
        <p:blipFill>
          <a:blip r:embed="rId4">
            <a:alphaModFix/>
          </a:blip>
          <a:stretch>
            <a:fillRect/>
          </a:stretch>
        </p:blipFill>
        <p:spPr>
          <a:xfrm>
            <a:off x="5246275" y="2518525"/>
            <a:ext cx="3785405" cy="24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000"/>
              <a:t>Tamaño del feature map</a:t>
            </a:r>
            <a:endParaRPr b="1" sz="2000"/>
          </a:p>
          <a:p>
            <a:pPr indent="-355600" lvl="0" marL="457200" rtl="0" algn="l">
              <a:spcBef>
                <a:spcPts val="0"/>
              </a:spcBef>
              <a:spcAft>
                <a:spcPts val="0"/>
              </a:spcAft>
              <a:buSzPts val="2000"/>
              <a:buChar char="●"/>
            </a:pPr>
            <a:r>
              <a:rPr lang="es-419" sz="2000"/>
              <a:t>Profundidad: cantidad de filtros</a:t>
            </a:r>
            <a:endParaRPr sz="2000"/>
          </a:p>
          <a:p>
            <a:pPr indent="-355600" lvl="0" marL="457200" rtl="0" algn="l">
              <a:spcBef>
                <a:spcPts val="0"/>
              </a:spcBef>
              <a:spcAft>
                <a:spcPts val="0"/>
              </a:spcAft>
              <a:buSzPts val="2000"/>
              <a:buChar char="●"/>
            </a:pPr>
            <a:r>
              <a:rPr lang="es-419" sz="2000"/>
              <a:t>Stride: número de píxeles que desplazamos el filtro</a:t>
            </a:r>
            <a:endParaRPr sz="2000"/>
          </a:p>
          <a:p>
            <a:pPr indent="-355600" lvl="0" marL="457200" rtl="0" algn="l">
              <a:spcBef>
                <a:spcPts val="0"/>
              </a:spcBef>
              <a:spcAft>
                <a:spcPts val="0"/>
              </a:spcAft>
              <a:buSzPts val="2000"/>
              <a:buChar char="●"/>
            </a:pPr>
            <a:r>
              <a:rPr lang="es-419" sz="2000"/>
              <a:t>Padding: relleno de imagen</a:t>
            </a:r>
            <a:endParaRPr sz="2000"/>
          </a:p>
        </p:txBody>
      </p:sp>
      <p:sp>
        <p:nvSpPr>
          <p:cNvPr id="190" name="Google Shape;190;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pic>
        <p:nvPicPr>
          <p:cNvPr id="191" name="Google Shape;191;p35"/>
          <p:cNvPicPr preferRelativeResize="0"/>
          <p:nvPr/>
        </p:nvPicPr>
        <p:blipFill>
          <a:blip r:embed="rId3">
            <a:alphaModFix/>
          </a:blip>
          <a:stretch>
            <a:fillRect/>
          </a:stretch>
        </p:blipFill>
        <p:spPr>
          <a:xfrm>
            <a:off x="4643900" y="2401500"/>
            <a:ext cx="4188400" cy="260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p:txBody>
      </p:sp>
      <p:sp>
        <p:nvSpPr>
          <p:cNvPr id="197" name="Google Shape;197;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Función de activación / No linealidad (ReLU)</a:t>
            </a:r>
            <a:endParaRPr/>
          </a:p>
        </p:txBody>
      </p:sp>
      <p:pic>
        <p:nvPicPr>
          <p:cNvPr id="198" name="Google Shape;198;p36"/>
          <p:cNvPicPr preferRelativeResize="0"/>
          <p:nvPr/>
        </p:nvPicPr>
        <p:blipFill>
          <a:blip r:embed="rId3">
            <a:alphaModFix/>
          </a:blip>
          <a:stretch>
            <a:fillRect/>
          </a:stretch>
        </p:blipFill>
        <p:spPr>
          <a:xfrm>
            <a:off x="155850" y="1687163"/>
            <a:ext cx="8832299" cy="27709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p:txBody>
      </p:sp>
      <p:sp>
        <p:nvSpPr>
          <p:cNvPr id="204" name="Google Shape;204;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Función de activación / No linealidad (ReLU)</a:t>
            </a:r>
            <a:endParaRPr/>
          </a:p>
        </p:txBody>
      </p:sp>
      <p:pic>
        <p:nvPicPr>
          <p:cNvPr id="205" name="Google Shape;205;p37"/>
          <p:cNvPicPr preferRelativeResize="0"/>
          <p:nvPr/>
        </p:nvPicPr>
        <p:blipFill>
          <a:blip r:embed="rId3">
            <a:alphaModFix/>
          </a:blip>
          <a:stretch>
            <a:fillRect/>
          </a:stretch>
        </p:blipFill>
        <p:spPr>
          <a:xfrm>
            <a:off x="0" y="1361181"/>
            <a:ext cx="9144001" cy="34228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p:txBody>
      </p:sp>
      <p:sp>
        <p:nvSpPr>
          <p:cNvPr id="211" name="Google Shape;211;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a:t>
            </a:r>
            <a:r>
              <a:rPr lang="es-419" sz="2000"/>
              <a:t> Max, Average, Sum, etc.</a:t>
            </a:r>
            <a:endParaRPr sz="2000"/>
          </a:p>
        </p:txBody>
      </p:sp>
      <p:sp>
        <p:nvSpPr>
          <p:cNvPr id="217" name="Google Shape;217;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 </a:t>
            </a:r>
            <a:r>
              <a:rPr b="1" lang="es-419" sz="2000"/>
              <a:t>Max</a:t>
            </a:r>
            <a:r>
              <a:rPr lang="es-419" sz="2000"/>
              <a:t>, Average, Sum, etc.</a:t>
            </a:r>
            <a:endParaRPr sz="2000"/>
          </a:p>
        </p:txBody>
      </p:sp>
      <p:sp>
        <p:nvSpPr>
          <p:cNvPr id="223" name="Google Shape;223;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pic>
        <p:nvPicPr>
          <p:cNvPr id="224" name="Google Shape;224;p40"/>
          <p:cNvPicPr preferRelativeResize="0"/>
          <p:nvPr/>
        </p:nvPicPr>
        <p:blipFill>
          <a:blip r:embed="rId3">
            <a:alphaModFix/>
          </a:blip>
          <a:stretch>
            <a:fillRect/>
          </a:stretch>
        </p:blipFill>
        <p:spPr>
          <a:xfrm>
            <a:off x="3977633" y="2501350"/>
            <a:ext cx="4916543" cy="243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 </a:t>
            </a:r>
            <a:r>
              <a:rPr lang="es-419" sz="2000"/>
              <a:t>Max</a:t>
            </a:r>
            <a:r>
              <a:rPr lang="es-419" sz="2000"/>
              <a:t>, </a:t>
            </a:r>
            <a:r>
              <a:rPr b="1" lang="es-419" sz="2000"/>
              <a:t>Average</a:t>
            </a:r>
            <a:r>
              <a:rPr lang="es-419" sz="2000"/>
              <a:t>, Sum, etc.</a:t>
            </a:r>
            <a:endParaRPr sz="2000"/>
          </a:p>
        </p:txBody>
      </p:sp>
      <p:sp>
        <p:nvSpPr>
          <p:cNvPr id="230" name="Google Shape;230;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pic>
        <p:nvPicPr>
          <p:cNvPr id="231" name="Google Shape;231;p41"/>
          <p:cNvPicPr preferRelativeResize="0"/>
          <p:nvPr/>
        </p:nvPicPr>
        <p:blipFill>
          <a:blip r:embed="rId3">
            <a:alphaModFix/>
          </a:blip>
          <a:stretch>
            <a:fillRect/>
          </a:stretch>
        </p:blipFill>
        <p:spPr>
          <a:xfrm>
            <a:off x="3889700" y="2491051"/>
            <a:ext cx="4942589" cy="238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 Max, </a:t>
            </a:r>
            <a:r>
              <a:rPr b="1" lang="es-419" sz="2000"/>
              <a:t>Average</a:t>
            </a:r>
            <a:r>
              <a:rPr lang="es-419" sz="2000"/>
              <a:t>, Sum, etc.</a:t>
            </a:r>
            <a:endParaRPr sz="2000"/>
          </a:p>
        </p:txBody>
      </p:sp>
      <p:sp>
        <p:nvSpPr>
          <p:cNvPr id="237" name="Google Shape;237;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pic>
        <p:nvPicPr>
          <p:cNvPr id="238" name="Google Shape;238;p42"/>
          <p:cNvPicPr preferRelativeResize="0"/>
          <p:nvPr/>
        </p:nvPicPr>
        <p:blipFill>
          <a:blip r:embed="rId3">
            <a:alphaModFix/>
          </a:blip>
          <a:stretch>
            <a:fillRect/>
          </a:stretch>
        </p:blipFill>
        <p:spPr>
          <a:xfrm>
            <a:off x="0" y="1123547"/>
            <a:ext cx="9144001" cy="38981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 Max, </a:t>
            </a:r>
            <a:r>
              <a:rPr b="1" lang="es-419" sz="2000"/>
              <a:t>Average</a:t>
            </a:r>
            <a:r>
              <a:rPr lang="es-419" sz="2000"/>
              <a:t>, Sum, etc.</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s-419" sz="2000"/>
              <a:t>Ventajas</a:t>
            </a:r>
            <a:endParaRPr b="1" sz="2000"/>
          </a:p>
          <a:p>
            <a:pPr indent="-355600" lvl="0" marL="457200" rtl="0" algn="l">
              <a:spcBef>
                <a:spcPts val="0"/>
              </a:spcBef>
              <a:spcAft>
                <a:spcPts val="0"/>
              </a:spcAft>
              <a:buSzPts val="2000"/>
              <a:buChar char="●"/>
            </a:pPr>
            <a:r>
              <a:rPr lang="es-419" sz="2000"/>
              <a:t>reduce dimensiones, salidas más pequeñas y manejable;</a:t>
            </a:r>
            <a:endParaRPr sz="2000"/>
          </a:p>
          <a:p>
            <a:pPr indent="-355600" lvl="0" marL="457200" rtl="0" algn="l">
              <a:spcBef>
                <a:spcPts val="0"/>
              </a:spcBef>
              <a:spcAft>
                <a:spcPts val="0"/>
              </a:spcAft>
              <a:buSzPts val="2000"/>
              <a:buChar char="●"/>
            </a:pPr>
            <a:r>
              <a:rPr lang="es-419" sz="2000"/>
              <a:t>reduce número de parámetros y cálculos en la red;</a:t>
            </a:r>
            <a:endParaRPr sz="2000"/>
          </a:p>
          <a:p>
            <a:pPr indent="-355600" lvl="0" marL="457200" rtl="0" algn="l">
              <a:spcBef>
                <a:spcPts val="0"/>
              </a:spcBef>
              <a:spcAft>
                <a:spcPts val="0"/>
              </a:spcAft>
              <a:buSzPts val="2000"/>
              <a:buChar char="●"/>
            </a:pPr>
            <a:r>
              <a:rPr lang="es-419" sz="2000"/>
              <a:t>invariable a pequeñas transformaciones, distorsiones y traslaciones en la imagen de entrada</a:t>
            </a:r>
            <a:endParaRPr sz="2000"/>
          </a:p>
        </p:txBody>
      </p:sp>
      <p:sp>
        <p:nvSpPr>
          <p:cNvPr id="244" name="Google Shape;244;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311700" y="1266325"/>
            <a:ext cx="8520600" cy="353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s-419" sz="2400"/>
              <a:t>M</a:t>
            </a:r>
            <a:r>
              <a:rPr lang="es-419" sz="2400"/>
              <a:t>uy similares a las ANN ordinarias</a:t>
            </a:r>
            <a:endParaRPr sz="2400"/>
          </a:p>
          <a:p>
            <a:pPr indent="-355600" lvl="1" marL="914400" rtl="0" algn="just">
              <a:spcBef>
                <a:spcPts val="0"/>
              </a:spcBef>
              <a:spcAft>
                <a:spcPts val="0"/>
              </a:spcAft>
              <a:buSzPts val="2000"/>
              <a:buChar char="○"/>
            </a:pPr>
            <a:r>
              <a:rPr lang="es-419" sz="2000"/>
              <a:t>Compuesto por capas, neuronas y pesos</a:t>
            </a:r>
            <a:endParaRPr sz="2000"/>
          </a:p>
          <a:p>
            <a:pPr indent="-355600" lvl="1" marL="914400" rtl="0" algn="just">
              <a:spcBef>
                <a:spcPts val="0"/>
              </a:spcBef>
              <a:spcAft>
                <a:spcPts val="0"/>
              </a:spcAft>
              <a:buSzPts val="2000"/>
              <a:buChar char="○"/>
            </a:pPr>
            <a:r>
              <a:rPr lang="es-419" sz="2000"/>
              <a:t>Neuronas conectadas, suma ponderada, función de activación</a:t>
            </a:r>
            <a:endParaRPr sz="2000"/>
          </a:p>
          <a:p>
            <a:pPr indent="0" lvl="0" marL="457200" rtl="0" algn="l">
              <a:spcBef>
                <a:spcPts val="0"/>
              </a:spcBef>
              <a:spcAft>
                <a:spcPts val="1600"/>
              </a:spcAft>
              <a:buNone/>
            </a:pPr>
            <a:r>
              <a:t/>
            </a:r>
            <a:endParaRPr sz="2000"/>
          </a:p>
        </p:txBody>
      </p:sp>
      <p:sp>
        <p:nvSpPr>
          <p:cNvPr id="130" name="Google Shape;130;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Convolutional</a:t>
            </a:r>
            <a:r>
              <a:rPr lang="es-419"/>
              <a:t> Neural Networks (CNNs / ConvNets)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s-419" sz="2000"/>
              <a:t>Reducir la dimensionalidad</a:t>
            </a:r>
            <a:r>
              <a:rPr lang="es-419" sz="2000"/>
              <a:t> de un feature map</a:t>
            </a:r>
            <a:endParaRPr sz="2000"/>
          </a:p>
          <a:p>
            <a:pPr indent="-355600" lvl="0" marL="457200" rtl="0" algn="l">
              <a:spcBef>
                <a:spcPts val="0"/>
              </a:spcBef>
              <a:spcAft>
                <a:spcPts val="0"/>
              </a:spcAft>
              <a:buSzPts val="2000"/>
              <a:buChar char="●"/>
            </a:pPr>
            <a:r>
              <a:rPr lang="es-419" sz="2000"/>
              <a:t>Retiene </a:t>
            </a:r>
            <a:r>
              <a:rPr b="1" lang="es-419" sz="2000"/>
              <a:t>información importante</a:t>
            </a:r>
            <a:endParaRPr b="1" sz="2000"/>
          </a:p>
          <a:p>
            <a:pPr indent="-355600" lvl="0" marL="457200" rtl="0" algn="l">
              <a:spcBef>
                <a:spcPts val="0"/>
              </a:spcBef>
              <a:spcAft>
                <a:spcPts val="0"/>
              </a:spcAft>
              <a:buSzPts val="2000"/>
              <a:buChar char="●"/>
            </a:pPr>
            <a:r>
              <a:rPr lang="es-419" sz="2000"/>
              <a:t>Tipos: Max, </a:t>
            </a:r>
            <a:r>
              <a:rPr b="1" lang="es-419" sz="2000"/>
              <a:t>Average</a:t>
            </a:r>
            <a:r>
              <a:rPr lang="es-419" sz="2000"/>
              <a:t>, Sum, etc.</a:t>
            </a:r>
            <a:endParaRPr sz="2000"/>
          </a:p>
          <a:p>
            <a:pPr indent="0" lvl="0" marL="0" rtl="0" algn="l">
              <a:spcBef>
                <a:spcPts val="0"/>
              </a:spcBef>
              <a:spcAft>
                <a:spcPts val="0"/>
              </a:spcAft>
              <a:buNone/>
            </a:pPr>
            <a:r>
              <a:t/>
            </a:r>
            <a:endParaRPr sz="2000"/>
          </a:p>
        </p:txBody>
      </p:sp>
      <p:sp>
        <p:nvSpPr>
          <p:cNvPr id="250" name="Google Shape;250;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Pooling o Submuestreo</a:t>
            </a:r>
            <a:endParaRPr/>
          </a:p>
        </p:txBody>
      </p:sp>
      <p:pic>
        <p:nvPicPr>
          <p:cNvPr id="251" name="Google Shape;251;p44"/>
          <p:cNvPicPr preferRelativeResize="0"/>
          <p:nvPr/>
        </p:nvPicPr>
        <p:blipFill>
          <a:blip r:embed="rId3">
            <a:alphaModFix/>
          </a:blip>
          <a:stretch>
            <a:fillRect/>
          </a:stretch>
        </p:blipFill>
        <p:spPr>
          <a:xfrm>
            <a:off x="3170650" y="2498375"/>
            <a:ext cx="4534350" cy="247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idx="1" type="body"/>
          </p:nvPr>
        </p:nvSpPr>
        <p:spPr>
          <a:xfrm>
            <a:off x="311700" y="1266325"/>
            <a:ext cx="8520600" cy="17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Arquitectura</a:t>
            </a:r>
            <a:endParaRPr b="1" sz="2500"/>
          </a:p>
          <a:p>
            <a:pPr indent="-355600" lvl="0" marL="457200" rtl="0" algn="l">
              <a:spcBef>
                <a:spcPts val="0"/>
              </a:spcBef>
              <a:spcAft>
                <a:spcPts val="0"/>
              </a:spcAft>
              <a:buSzPts val="2000"/>
              <a:buChar char="●"/>
            </a:pPr>
            <a:r>
              <a:rPr lang="es-419" sz="2000"/>
              <a:t>Capa convolucional + Función de activación</a:t>
            </a:r>
            <a:endParaRPr sz="2000"/>
          </a:p>
          <a:p>
            <a:pPr indent="-355600" lvl="0" marL="457200" rtl="0" algn="l">
              <a:spcBef>
                <a:spcPts val="0"/>
              </a:spcBef>
              <a:spcAft>
                <a:spcPts val="0"/>
              </a:spcAft>
              <a:buSzPts val="2000"/>
              <a:buChar char="●"/>
            </a:pPr>
            <a:r>
              <a:rPr lang="es-419" sz="2000"/>
              <a:t>Capa de pooling</a:t>
            </a:r>
            <a:endParaRPr sz="2000"/>
          </a:p>
          <a:p>
            <a:pPr indent="-355600" lvl="0" marL="457200" rtl="0" algn="l">
              <a:spcBef>
                <a:spcPts val="0"/>
              </a:spcBef>
              <a:spcAft>
                <a:spcPts val="0"/>
              </a:spcAft>
              <a:buSzPts val="2000"/>
              <a:buChar char="●"/>
            </a:pPr>
            <a:r>
              <a:rPr lang="es-419" sz="2000"/>
              <a:t>Capa totalmente conectada (fully connected)</a:t>
            </a:r>
            <a:endParaRPr sz="2000"/>
          </a:p>
        </p:txBody>
      </p:sp>
      <p:sp>
        <p:nvSpPr>
          <p:cNvPr id="257" name="Google Shape;257;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Convolutional Neural Networks</a:t>
            </a:r>
            <a:endParaRPr/>
          </a:p>
        </p:txBody>
      </p:sp>
      <p:pic>
        <p:nvPicPr>
          <p:cNvPr id="258" name="Google Shape;258;p45"/>
          <p:cNvPicPr preferRelativeResize="0"/>
          <p:nvPr/>
        </p:nvPicPr>
        <p:blipFill>
          <a:blip r:embed="rId3">
            <a:alphaModFix/>
          </a:blip>
          <a:stretch>
            <a:fillRect/>
          </a:stretch>
        </p:blipFill>
        <p:spPr>
          <a:xfrm>
            <a:off x="155850" y="2942184"/>
            <a:ext cx="8832302" cy="20958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Fully Connected layers</a:t>
            </a:r>
            <a:endParaRPr/>
          </a:p>
        </p:txBody>
      </p:sp>
      <p:sp>
        <p:nvSpPr>
          <p:cNvPr id="264" name="Google Shape;264;p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6"/>
          <p:cNvPicPr preferRelativeResize="0"/>
          <p:nvPr/>
        </p:nvPicPr>
        <p:blipFill>
          <a:blip r:embed="rId3">
            <a:alphaModFix/>
          </a:blip>
          <a:stretch>
            <a:fillRect/>
          </a:stretch>
        </p:blipFill>
        <p:spPr>
          <a:xfrm>
            <a:off x="142675" y="1531238"/>
            <a:ext cx="8858650" cy="277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Entrenamiento de CNN</a:t>
            </a:r>
            <a:endParaRPr/>
          </a:p>
        </p:txBody>
      </p:sp>
      <p:sp>
        <p:nvSpPr>
          <p:cNvPr id="271" name="Google Shape;271;p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47"/>
          <p:cNvPicPr preferRelativeResize="0"/>
          <p:nvPr/>
        </p:nvPicPr>
        <p:blipFill>
          <a:blip r:embed="rId3">
            <a:alphaModFix/>
          </a:blip>
          <a:stretch>
            <a:fillRect/>
          </a:stretch>
        </p:blipFill>
        <p:spPr>
          <a:xfrm>
            <a:off x="0" y="1486290"/>
            <a:ext cx="9144001" cy="32150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idx="1" type="body"/>
          </p:nvPr>
        </p:nvSpPr>
        <p:spPr>
          <a:xfrm>
            <a:off x="311700" y="1266325"/>
            <a:ext cx="8520600" cy="353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s-419" sz="2400"/>
              <a:t>Muy similares a las ANN ordinarias</a:t>
            </a:r>
            <a:endParaRPr sz="2400"/>
          </a:p>
          <a:p>
            <a:pPr indent="-355600" lvl="1" marL="914400" rtl="0" algn="just">
              <a:spcBef>
                <a:spcPts val="0"/>
              </a:spcBef>
              <a:spcAft>
                <a:spcPts val="0"/>
              </a:spcAft>
              <a:buSzPts val="2000"/>
              <a:buChar char="○"/>
            </a:pPr>
            <a:r>
              <a:rPr lang="es-419" sz="2000"/>
              <a:t>Compuesto por capas, neuronas y pesos</a:t>
            </a:r>
            <a:endParaRPr sz="2000"/>
          </a:p>
          <a:p>
            <a:pPr indent="-355600" lvl="1" marL="914400" rtl="0" algn="just">
              <a:spcBef>
                <a:spcPts val="0"/>
              </a:spcBef>
              <a:spcAft>
                <a:spcPts val="0"/>
              </a:spcAft>
              <a:buSzPts val="2000"/>
              <a:buChar char="○"/>
            </a:pPr>
            <a:r>
              <a:rPr lang="es-419" sz="2000"/>
              <a:t>Neuronas conectadas, suma ponderada, función de activación</a:t>
            </a:r>
            <a:endParaRPr sz="2000"/>
          </a:p>
          <a:p>
            <a:pPr indent="-381000" lvl="0" marL="457200" rtl="0" algn="l">
              <a:spcBef>
                <a:spcPts val="0"/>
              </a:spcBef>
              <a:spcAft>
                <a:spcPts val="0"/>
              </a:spcAft>
              <a:buSzPts val="2400"/>
              <a:buChar char="●"/>
            </a:pPr>
            <a:r>
              <a:rPr lang="es-419" sz="2400"/>
              <a:t>Que cambia? </a:t>
            </a:r>
            <a:endParaRPr sz="2400"/>
          </a:p>
          <a:p>
            <a:pPr indent="-355600" lvl="1" marL="914400" rtl="0" algn="l">
              <a:spcBef>
                <a:spcPts val="0"/>
              </a:spcBef>
              <a:spcAft>
                <a:spcPts val="0"/>
              </a:spcAft>
              <a:buSzPts val="2000"/>
              <a:buChar char="○"/>
            </a:pPr>
            <a:r>
              <a:rPr lang="es-419" sz="2000"/>
              <a:t>Las entradas son imágenes</a:t>
            </a:r>
            <a:endParaRPr sz="2000"/>
          </a:p>
          <a:p>
            <a:pPr indent="-355600" lvl="1" marL="914400" rtl="0" algn="l">
              <a:spcBef>
                <a:spcPts val="0"/>
              </a:spcBef>
              <a:spcAft>
                <a:spcPts val="0"/>
              </a:spcAft>
              <a:buSzPts val="2000"/>
              <a:buChar char="○"/>
            </a:pPr>
            <a:r>
              <a:rPr lang="es-419" sz="2000"/>
              <a:t>Permite codificar ciertas propiedades en la arquitectura</a:t>
            </a:r>
            <a:endParaRPr sz="2000"/>
          </a:p>
          <a:p>
            <a:pPr indent="-355600" lvl="1" marL="914400" rtl="0" algn="l">
              <a:spcBef>
                <a:spcPts val="0"/>
              </a:spcBef>
              <a:spcAft>
                <a:spcPts val="0"/>
              </a:spcAft>
              <a:buSzPts val="2000"/>
              <a:buChar char="○"/>
            </a:pPr>
            <a:r>
              <a:rPr lang="es-419" sz="2000"/>
              <a:t>Permite reducir cantidad de parámetros en la red</a:t>
            </a:r>
            <a:endParaRPr sz="2000"/>
          </a:p>
          <a:p>
            <a:pPr indent="-355600" lvl="1" marL="914400" rtl="0" algn="l">
              <a:spcBef>
                <a:spcPts val="0"/>
              </a:spcBef>
              <a:spcAft>
                <a:spcPts val="0"/>
              </a:spcAft>
              <a:buSzPts val="2000"/>
              <a:buChar char="○"/>
            </a:pPr>
            <a:r>
              <a:rPr lang="es-419" sz="2000"/>
              <a:t>Implementación más eficiente</a:t>
            </a:r>
            <a:endParaRPr sz="2000"/>
          </a:p>
          <a:p>
            <a:pPr indent="-355600" lvl="1" marL="914400" rtl="0" algn="l">
              <a:spcBef>
                <a:spcPts val="0"/>
              </a:spcBef>
              <a:spcAft>
                <a:spcPts val="0"/>
              </a:spcAft>
              <a:buSzPts val="2000"/>
              <a:buChar char="○"/>
            </a:pPr>
            <a:r>
              <a:rPr lang="es-419" sz="2000"/>
              <a:t>E</a:t>
            </a:r>
            <a:r>
              <a:rPr lang="es-419" sz="2000"/>
              <a:t>mplean </a:t>
            </a:r>
            <a:r>
              <a:rPr b="1" lang="es-419" sz="2000"/>
              <a:t>operación de convolución</a:t>
            </a:r>
            <a:endParaRPr b="1" sz="2000"/>
          </a:p>
        </p:txBody>
      </p:sp>
      <p:sp>
        <p:nvSpPr>
          <p:cNvPr id="136" name="Google Shape;136;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Convolutional Neural Networks (CNNs / ConvNets)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Convolutional Neural Networks (CNNs / ConvNets)</a:t>
            </a:r>
            <a:endParaRPr/>
          </a:p>
        </p:txBody>
      </p:sp>
      <p:sp>
        <p:nvSpPr>
          <p:cNvPr id="142" name="Google Shape;142;p28"/>
          <p:cNvSpPr txBox="1"/>
          <p:nvPr>
            <p:ph idx="1" type="body"/>
          </p:nvPr>
        </p:nvSpPr>
        <p:spPr>
          <a:xfrm>
            <a:off x="311700" y="1266325"/>
            <a:ext cx="8520600" cy="17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Arquitectura</a:t>
            </a:r>
            <a:endParaRPr b="1" sz="2500"/>
          </a:p>
          <a:p>
            <a:pPr indent="-355600" lvl="0" marL="457200" rtl="0" algn="l">
              <a:spcBef>
                <a:spcPts val="0"/>
              </a:spcBef>
              <a:spcAft>
                <a:spcPts val="0"/>
              </a:spcAft>
              <a:buSzPts val="2000"/>
              <a:buChar char="●"/>
            </a:pPr>
            <a:r>
              <a:rPr lang="es-419" sz="2000"/>
              <a:t>Capa convolucional + Función de activación</a:t>
            </a:r>
            <a:endParaRPr sz="2000"/>
          </a:p>
          <a:p>
            <a:pPr indent="-355600" lvl="0" marL="457200" rtl="0" algn="l">
              <a:spcBef>
                <a:spcPts val="0"/>
              </a:spcBef>
              <a:spcAft>
                <a:spcPts val="0"/>
              </a:spcAft>
              <a:buSzPts val="2000"/>
              <a:buChar char="●"/>
            </a:pPr>
            <a:r>
              <a:rPr lang="es-419" sz="2000"/>
              <a:t>Capa de pooling</a:t>
            </a:r>
            <a:endParaRPr sz="2000"/>
          </a:p>
          <a:p>
            <a:pPr indent="-355600" lvl="0" marL="457200" rtl="0" algn="l">
              <a:spcBef>
                <a:spcPts val="0"/>
              </a:spcBef>
              <a:spcAft>
                <a:spcPts val="0"/>
              </a:spcAft>
              <a:buSzPts val="2000"/>
              <a:buChar char="●"/>
            </a:pPr>
            <a:r>
              <a:rPr lang="es-419" sz="2000"/>
              <a:t>Capa totalmente conectada (fully connected)</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idx="1" type="body"/>
          </p:nvPr>
        </p:nvSpPr>
        <p:spPr>
          <a:xfrm>
            <a:off x="311700" y="1266325"/>
            <a:ext cx="8520600" cy="17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Arquitectura</a:t>
            </a:r>
            <a:endParaRPr b="1" sz="2500"/>
          </a:p>
          <a:p>
            <a:pPr indent="-355600" lvl="0" marL="457200" rtl="0" algn="l">
              <a:spcBef>
                <a:spcPts val="0"/>
              </a:spcBef>
              <a:spcAft>
                <a:spcPts val="0"/>
              </a:spcAft>
              <a:buSzPts val="2000"/>
              <a:buChar char="●"/>
            </a:pPr>
            <a:r>
              <a:rPr lang="es-419" sz="2000"/>
              <a:t>Capa convolucional + Función de activación</a:t>
            </a:r>
            <a:endParaRPr sz="2000"/>
          </a:p>
          <a:p>
            <a:pPr indent="-355600" lvl="0" marL="457200" rtl="0" algn="l">
              <a:spcBef>
                <a:spcPts val="0"/>
              </a:spcBef>
              <a:spcAft>
                <a:spcPts val="0"/>
              </a:spcAft>
              <a:buSzPts val="2000"/>
              <a:buChar char="●"/>
            </a:pPr>
            <a:r>
              <a:rPr lang="es-419" sz="2000"/>
              <a:t>Capa de pooling</a:t>
            </a:r>
            <a:endParaRPr sz="2000"/>
          </a:p>
          <a:p>
            <a:pPr indent="-355600" lvl="0" marL="457200" rtl="0" algn="l">
              <a:spcBef>
                <a:spcPts val="0"/>
              </a:spcBef>
              <a:spcAft>
                <a:spcPts val="0"/>
              </a:spcAft>
              <a:buSzPts val="2000"/>
              <a:buChar char="●"/>
            </a:pPr>
            <a:r>
              <a:rPr lang="es-419" sz="2000"/>
              <a:t>Capa totalmente conectada (fully connected)</a:t>
            </a:r>
            <a:endParaRPr sz="2000"/>
          </a:p>
        </p:txBody>
      </p:sp>
      <p:sp>
        <p:nvSpPr>
          <p:cNvPr id="148" name="Google Shape;148;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Convolutional Neural Networks (CNNs / ConvNets)</a:t>
            </a:r>
            <a:endParaRPr/>
          </a:p>
        </p:txBody>
      </p:sp>
      <p:pic>
        <p:nvPicPr>
          <p:cNvPr id="149" name="Google Shape;149;p29"/>
          <p:cNvPicPr preferRelativeResize="0"/>
          <p:nvPr/>
        </p:nvPicPr>
        <p:blipFill rotWithShape="1">
          <a:blip r:embed="rId3">
            <a:alphaModFix/>
          </a:blip>
          <a:srcRect b="5034" l="0" r="0" t="4745"/>
          <a:stretch/>
        </p:blipFill>
        <p:spPr>
          <a:xfrm>
            <a:off x="0" y="2999975"/>
            <a:ext cx="9144002" cy="196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idx="1" type="body"/>
          </p:nvPr>
        </p:nvSpPr>
        <p:spPr>
          <a:xfrm>
            <a:off x="211375" y="1266325"/>
            <a:ext cx="2677200" cy="3612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s-419" sz="2000"/>
              <a:t>Extraer features de la imagen</a:t>
            </a:r>
            <a:endParaRPr sz="2000"/>
          </a:p>
          <a:p>
            <a:pPr indent="-355600" lvl="0" marL="457200" rtl="0" algn="l">
              <a:spcBef>
                <a:spcPts val="0"/>
              </a:spcBef>
              <a:spcAft>
                <a:spcPts val="0"/>
              </a:spcAft>
              <a:buSzPts val="2000"/>
              <a:buChar char="●"/>
            </a:pPr>
            <a:r>
              <a:rPr lang="es-419" sz="2000"/>
              <a:t>Produce </a:t>
            </a:r>
            <a:r>
              <a:rPr b="1" lang="es-419" sz="2000"/>
              <a:t>feature map</a:t>
            </a:r>
            <a:endParaRPr b="1" sz="2000"/>
          </a:p>
        </p:txBody>
      </p:sp>
      <p:sp>
        <p:nvSpPr>
          <p:cNvPr id="155" name="Google Shape;155;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pic>
        <p:nvPicPr>
          <p:cNvPr id="156" name="Google Shape;156;p30"/>
          <p:cNvPicPr preferRelativeResize="0"/>
          <p:nvPr/>
        </p:nvPicPr>
        <p:blipFill rotWithShape="1">
          <a:blip r:embed="rId3">
            <a:alphaModFix/>
          </a:blip>
          <a:srcRect b="0" l="0" r="4580" t="0"/>
          <a:stretch/>
        </p:blipFill>
        <p:spPr>
          <a:xfrm>
            <a:off x="2828850" y="737900"/>
            <a:ext cx="6266101" cy="4270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p>
        </p:txBody>
      </p:sp>
      <p:sp>
        <p:nvSpPr>
          <p:cNvPr id="162" name="Google Shape;162;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pic>
        <p:nvPicPr>
          <p:cNvPr id="163" name="Google Shape;163;p31"/>
          <p:cNvPicPr preferRelativeResize="0"/>
          <p:nvPr/>
        </p:nvPicPr>
        <p:blipFill rotWithShape="1">
          <a:blip r:embed="rId3">
            <a:alphaModFix/>
          </a:blip>
          <a:srcRect b="7183" l="0" r="0" t="0"/>
          <a:stretch/>
        </p:blipFill>
        <p:spPr>
          <a:xfrm>
            <a:off x="872100" y="1126600"/>
            <a:ext cx="7399807" cy="389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000"/>
              <a:t>Tamaño del feature map</a:t>
            </a:r>
            <a:endParaRPr sz="2000"/>
          </a:p>
        </p:txBody>
      </p:sp>
      <p:sp>
        <p:nvSpPr>
          <p:cNvPr id="169" name="Google Shape;169;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idx="1" type="body"/>
          </p:nvPr>
        </p:nvSpPr>
        <p:spPr>
          <a:xfrm>
            <a:off x="211375" y="1266325"/>
            <a:ext cx="86208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000"/>
              <a:t>Tamaño del feature map</a:t>
            </a:r>
            <a:endParaRPr b="1" sz="2000"/>
          </a:p>
          <a:p>
            <a:pPr indent="-355600" lvl="0" marL="457200" rtl="0" algn="l">
              <a:spcBef>
                <a:spcPts val="0"/>
              </a:spcBef>
              <a:spcAft>
                <a:spcPts val="0"/>
              </a:spcAft>
              <a:buSzPts val="2000"/>
              <a:buChar char="●"/>
            </a:pPr>
            <a:r>
              <a:rPr lang="es-419" sz="2000"/>
              <a:t>Profundidad: cantidad de filtros</a:t>
            </a:r>
            <a:endParaRPr sz="2000"/>
          </a:p>
        </p:txBody>
      </p:sp>
      <p:sp>
        <p:nvSpPr>
          <p:cNvPr id="175" name="Google Shape;175;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Convolución</a:t>
            </a:r>
            <a:endParaRPr/>
          </a:p>
        </p:txBody>
      </p:sp>
      <p:pic>
        <p:nvPicPr>
          <p:cNvPr id="176" name="Google Shape;176;p33"/>
          <p:cNvPicPr preferRelativeResize="0"/>
          <p:nvPr/>
        </p:nvPicPr>
        <p:blipFill>
          <a:blip r:embed="rId3">
            <a:alphaModFix/>
          </a:blip>
          <a:stretch>
            <a:fillRect/>
          </a:stretch>
        </p:blipFill>
        <p:spPr>
          <a:xfrm>
            <a:off x="1662450" y="2095750"/>
            <a:ext cx="5819099" cy="291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